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62" r:id="rId8"/>
    <p:sldId id="272" r:id="rId9"/>
    <p:sldId id="269" r:id="rId10"/>
    <p:sldId id="274" r:id="rId11"/>
    <p:sldId id="273" r:id="rId12"/>
    <p:sldId id="265" r:id="rId13"/>
    <p:sldId id="275" r:id="rId14"/>
    <p:sldId id="293" r:id="rId15"/>
    <p:sldId id="276" r:id="rId16"/>
    <p:sldId id="278" r:id="rId17"/>
    <p:sldId id="292" r:id="rId18"/>
    <p:sldId id="279" r:id="rId19"/>
    <p:sldId id="282" r:id="rId20"/>
    <p:sldId id="277" r:id="rId21"/>
    <p:sldId id="296" r:id="rId22"/>
    <p:sldId id="280" r:id="rId23"/>
    <p:sldId id="287" r:id="rId24"/>
    <p:sldId id="288" r:id="rId25"/>
    <p:sldId id="289" r:id="rId26"/>
    <p:sldId id="297" r:id="rId27"/>
    <p:sldId id="290" r:id="rId28"/>
    <p:sldId id="283" r:id="rId29"/>
    <p:sldId id="298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C16A4-A660-7415-F89C-2D40195CEC9E}" v="407" dt="2023-04-16T21:23:49.912"/>
    <p1510:client id="{053C103B-2B38-99C6-CF5D-2A4D468E9F3B}" v="1796" dt="2023-04-14T15:16:14.317"/>
    <p1510:client id="{0F41E9E4-DC6C-9C86-291E-7D26CEDB9C60}" v="21" dt="2023-04-18T21:04:49.285"/>
    <p1510:client id="{16280529-8F12-709E-FB03-FBA51B7E51F5}" v="52" dt="2023-04-18T15:24:12.902"/>
    <p1510:client id="{2F301DF8-ECBE-3A36-7C76-64385837EF1D}" v="132" dt="2023-04-17T00:46:23.569"/>
    <p1510:client id="{59C4D611-89D7-6DFE-62E3-63D768F9895A}" v="31" dt="2023-04-13T22:29:03.648"/>
    <p1510:client id="{636BACEC-7A89-E019-7716-D69EFAAD41C7}" v="87" dt="2023-04-19T15:04:02.994"/>
    <p1510:client id="{66BBEEA3-4559-851D-47D8-3D729E8A873D}" v="64" dt="2023-04-18T02:34:55.431"/>
    <p1510:client id="{69A86AC1-E33A-E451-ADE8-EF57248BD660}" v="66" dt="2023-04-17T03:01:23.099"/>
    <p1510:client id="{71D113E0-C938-4A84-8349-985965B19D4E}" v="28" dt="2023-04-17T00:54:02.371"/>
    <p1510:client id="{754EC04B-CD83-4BC4-A56F-6DC09CA916F6}" v="565" dt="2023-04-10T13:13:08.891"/>
    <p1510:client id="{76D296C0-79A9-97AF-8A60-631140AC70A9}" v="1" dt="2023-04-18T02:36:29.269"/>
    <p1510:client id="{87B30F79-642A-414E-5E9B-CD927F2450A7}" v="48" dt="2023-04-17T13:33:55.487"/>
    <p1510:client id="{9A6E53BC-DD2B-6E6A-164A-F5D1923F5FD4}" v="453" dt="2023-04-13T22:44:27.220"/>
    <p1510:client id="{A435102C-E8C8-21EF-6A05-E37A83A1D58C}" v="561" dt="2023-04-14T16:08:09.592"/>
    <p1510:client id="{B13FCE9D-09A1-1913-761A-673B9F7597FA}" v="434" dt="2023-04-13T23:01:59.814"/>
    <p1510:client id="{B1BC517C-4532-330F-B53E-DB051618911A}" v="36" dt="2023-04-18T15:53:53.355"/>
    <p1510:client id="{BA09DFDC-3FF8-19BE-2ABE-E82CC1AC09B9}" v="239" dt="2023-04-16T20:44:12.248"/>
    <p1510:client id="{C19891C5-053B-8F18-9645-B5B559797B03}" v="16" dt="2023-04-16T19:15:17.362"/>
    <p1510:client id="{C27DD76D-74BB-D1DF-565B-EF9D73610532}" v="504" dt="2023-04-17T02:04:43.349"/>
    <p1510:client id="{C50B8464-4DA9-3515-71B9-B7856262B163}" v="77" dt="2023-04-13T22:46:40.294"/>
    <p1510:client id="{C69DE49A-463C-4656-5399-88F28EAE6E3B}" v="2" dt="2023-04-17T03:03:43.487"/>
    <p1510:client id="{D300757B-C57A-F20F-0D67-B1EB77C1A1B1}" v="29" dt="2023-04-19T12:36:14.782"/>
    <p1510:client id="{D6FD09E3-DDC9-1F17-2644-1D6215F75FAF}" v="5" dt="2023-04-19T20:19:27.790"/>
    <p1510:client id="{DF3906BE-AE61-AD89-584B-18605B1D410E}" v="161" dt="2023-04-16T20:49:49.971"/>
    <p1510:client id="{DF3F2428-8E2A-2620-914E-DEFAE4B12801}" v="54" dt="2023-04-20T13:25:33.155"/>
    <p1510:client id="{DFE824A4-959A-06F3-DB31-1239B48A33C1}" v="4" dt="2023-04-17T13:27:44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3B2CAF-D401-4876-821A-C6657FD8F70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F016B44-393B-4410-BA6D-6AFFE6E893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Look at bounding contours of each hemorrhage area</a:t>
          </a:r>
        </a:p>
      </dgm:t>
    </dgm:pt>
    <dgm:pt modelId="{165CC049-0419-4FCF-98EB-53CAE422B301}" type="parTrans" cxnId="{10AF90FF-2021-4ABD-9FA1-73D43E9681EF}">
      <dgm:prSet/>
      <dgm:spPr/>
      <dgm:t>
        <a:bodyPr/>
        <a:lstStyle/>
        <a:p>
          <a:endParaRPr lang="en-US"/>
        </a:p>
      </dgm:t>
    </dgm:pt>
    <dgm:pt modelId="{99525CBF-494D-4F22-A0CB-702BF70D1D25}" type="sibTrans" cxnId="{10AF90FF-2021-4ABD-9FA1-73D43E9681EF}">
      <dgm:prSet/>
      <dgm:spPr/>
      <dgm:t>
        <a:bodyPr/>
        <a:lstStyle/>
        <a:p>
          <a:endParaRPr lang="en-US"/>
        </a:p>
      </dgm:t>
    </dgm:pt>
    <dgm:pt modelId="{7FF96D3E-0268-40B9-8133-62444E275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Combine areas with multiple, separate hemorrhage areas</a:t>
          </a:r>
        </a:p>
      </dgm:t>
    </dgm:pt>
    <dgm:pt modelId="{ADC4DCF7-FA42-4626-8B42-377422BAF30B}" type="parTrans" cxnId="{2BA7D604-2A1A-4DED-A26F-4E8E69A1C7C5}">
      <dgm:prSet/>
      <dgm:spPr/>
      <dgm:t>
        <a:bodyPr/>
        <a:lstStyle/>
        <a:p>
          <a:endParaRPr lang="en-US"/>
        </a:p>
      </dgm:t>
    </dgm:pt>
    <dgm:pt modelId="{5E90F78A-65F0-408D-B29E-25CFCF707670}" type="sibTrans" cxnId="{2BA7D604-2A1A-4DED-A26F-4E8E69A1C7C5}">
      <dgm:prSet/>
      <dgm:spPr/>
      <dgm:t>
        <a:bodyPr/>
        <a:lstStyle/>
        <a:p>
          <a:endParaRPr lang="en-US"/>
        </a:p>
      </dgm:t>
    </dgm:pt>
    <dgm:pt modelId="{59F5C4EA-AFED-4809-AB24-6119002066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Create a mask using </a:t>
          </a:r>
          <a:r>
            <a:rPr lang="en-US">
              <a:latin typeface="Tenorite"/>
            </a:rPr>
            <a:t>OpenCV</a:t>
          </a:r>
          <a:r>
            <a:rPr lang="en-US"/>
            <a:t> library</a:t>
          </a:r>
        </a:p>
      </dgm:t>
    </dgm:pt>
    <dgm:pt modelId="{064A10CC-54C4-4595-957D-19694D2B9126}" type="parTrans" cxnId="{1FB45033-0287-414E-BD92-86428B49F1B9}">
      <dgm:prSet/>
      <dgm:spPr/>
      <dgm:t>
        <a:bodyPr/>
        <a:lstStyle/>
        <a:p>
          <a:endParaRPr lang="en-US"/>
        </a:p>
      </dgm:t>
    </dgm:pt>
    <dgm:pt modelId="{1F97CBF2-15CD-40DB-B1CE-2A8B5D6EE707}" type="sibTrans" cxnId="{1FB45033-0287-414E-BD92-86428B49F1B9}">
      <dgm:prSet/>
      <dgm:spPr/>
      <dgm:t>
        <a:bodyPr/>
        <a:lstStyle/>
        <a:p>
          <a:endParaRPr lang="en-US"/>
        </a:p>
      </dgm:t>
    </dgm:pt>
    <dgm:pt modelId="{FFB70C05-1A35-4879-9B26-B996F30D9F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Assign pixel value (0 or 255)</a:t>
          </a:r>
        </a:p>
      </dgm:t>
    </dgm:pt>
    <dgm:pt modelId="{F43C6766-B61E-4E43-BDB4-26721D130873}" type="parTrans" cxnId="{229FFA3C-A194-4580-B88F-FB81FC7B984C}">
      <dgm:prSet/>
      <dgm:spPr/>
      <dgm:t>
        <a:bodyPr/>
        <a:lstStyle/>
        <a:p>
          <a:endParaRPr lang="en-US"/>
        </a:p>
      </dgm:t>
    </dgm:pt>
    <dgm:pt modelId="{B3A8063E-BB61-4711-868B-CCFFC6E132E9}" type="sibTrans" cxnId="{229FFA3C-A194-4580-B88F-FB81FC7B984C}">
      <dgm:prSet/>
      <dgm:spPr/>
      <dgm:t>
        <a:bodyPr/>
        <a:lstStyle/>
        <a:p>
          <a:endParaRPr lang="en-US"/>
        </a:p>
      </dgm:t>
    </dgm:pt>
    <dgm:pt modelId="{3E4D8A5B-F84C-4761-A415-E46D859DBE36}">
      <dgm:prSet phldr="0"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1">
              <a:latin typeface="Tenorite"/>
            </a:rPr>
            <a:t>Removing poor masks</a:t>
          </a:r>
        </a:p>
      </dgm:t>
    </dgm:pt>
    <dgm:pt modelId="{3E9651A1-5C4E-4D2F-8566-C05754810AB7}" type="parTrans" cxnId="{6006F7DD-BA92-4694-A5F4-90D759BD3A80}">
      <dgm:prSet/>
      <dgm:spPr/>
    </dgm:pt>
    <dgm:pt modelId="{3370EB0E-95F6-40AF-9DB3-649FC23553F9}" type="sibTrans" cxnId="{6006F7DD-BA92-4694-A5F4-90D759BD3A80}">
      <dgm:prSet/>
      <dgm:spPr/>
      <dgm:t>
        <a:bodyPr/>
        <a:lstStyle/>
        <a:p>
          <a:endParaRPr lang="en-US"/>
        </a:p>
      </dgm:t>
    </dgm:pt>
    <dgm:pt modelId="{97615891-3140-4B6B-B3FC-5009A5943A2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Tenorite"/>
            </a:rPr>
            <a:t>Manual effort</a:t>
          </a:r>
        </a:p>
      </dgm:t>
    </dgm:pt>
    <dgm:pt modelId="{82185F3D-9F7D-429C-AFCA-D6BDC52FD48E}" type="parTrans" cxnId="{D5AFA3E7-3B45-49DA-AFC4-DDE5DE0D9CD4}">
      <dgm:prSet/>
      <dgm:spPr/>
    </dgm:pt>
    <dgm:pt modelId="{518F3FC4-B668-4335-AEEE-5A6508E274BB}" type="sibTrans" cxnId="{D5AFA3E7-3B45-49DA-AFC4-DDE5DE0D9CD4}">
      <dgm:prSet/>
      <dgm:spPr/>
      <dgm:t>
        <a:bodyPr/>
        <a:lstStyle/>
        <a:p>
          <a:endParaRPr lang="en-US"/>
        </a:p>
      </dgm:t>
    </dgm:pt>
    <dgm:pt modelId="{D8D9009A-FAB1-4AC6-9F0C-3F767675BBD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Tenorite"/>
            </a:rPr>
            <a:t>Remove masks with too few hemorrhage pixels</a:t>
          </a:r>
        </a:p>
      </dgm:t>
    </dgm:pt>
    <dgm:pt modelId="{EF2436BC-B5A4-4C69-BF7B-40F77DF98DCA}" type="parTrans" cxnId="{56251B8D-DBF9-41DB-85EA-63722C2808AA}">
      <dgm:prSet/>
      <dgm:spPr/>
    </dgm:pt>
    <dgm:pt modelId="{906B2120-62A5-4EE0-BD39-BF39CD49CCA7}" type="sibTrans" cxnId="{56251B8D-DBF9-41DB-85EA-63722C2808AA}">
      <dgm:prSet/>
      <dgm:spPr/>
      <dgm:t>
        <a:bodyPr/>
        <a:lstStyle/>
        <a:p>
          <a:endParaRPr lang="en-US"/>
        </a:p>
      </dgm:t>
    </dgm:pt>
    <dgm:pt modelId="{2686E455-6D30-4AC8-B54B-3C5FF1C1FF5A}" type="pres">
      <dgm:prSet presAssocID="{CC3B2CAF-D401-4876-821A-C6657FD8F708}" presName="root" presStyleCnt="0">
        <dgm:presLayoutVars>
          <dgm:dir/>
          <dgm:resizeHandles val="exact"/>
        </dgm:presLayoutVars>
      </dgm:prSet>
      <dgm:spPr/>
    </dgm:pt>
    <dgm:pt modelId="{805312FF-AE1E-48C5-9C37-2CF249F55C57}" type="pres">
      <dgm:prSet presAssocID="{3F016B44-393B-4410-BA6D-6AFFE6E8939D}" presName="compNode" presStyleCnt="0"/>
      <dgm:spPr/>
    </dgm:pt>
    <dgm:pt modelId="{A5FC43F6-94A0-45E8-BBBF-9E8A2B74B159}" type="pres">
      <dgm:prSet presAssocID="{3F016B44-393B-4410-BA6D-6AFFE6E893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9EFCCB0A-82BB-479F-8958-676ECC9E44AA}" type="pres">
      <dgm:prSet presAssocID="{3F016B44-393B-4410-BA6D-6AFFE6E8939D}" presName="iconSpace" presStyleCnt="0"/>
      <dgm:spPr/>
    </dgm:pt>
    <dgm:pt modelId="{B044ECDC-90BF-4F5F-B415-B270A66D8E9F}" type="pres">
      <dgm:prSet presAssocID="{3F016B44-393B-4410-BA6D-6AFFE6E8939D}" presName="parTx" presStyleLbl="revTx" presStyleIdx="0" presStyleCnt="6">
        <dgm:presLayoutVars>
          <dgm:chMax val="0"/>
          <dgm:chPref val="0"/>
        </dgm:presLayoutVars>
      </dgm:prSet>
      <dgm:spPr/>
    </dgm:pt>
    <dgm:pt modelId="{543F477F-5579-4671-94C9-396FDDBB3E55}" type="pres">
      <dgm:prSet presAssocID="{3F016B44-393B-4410-BA6D-6AFFE6E8939D}" presName="txSpace" presStyleCnt="0"/>
      <dgm:spPr/>
    </dgm:pt>
    <dgm:pt modelId="{5E6A5C79-2F68-400B-AF9E-FACAC6E4A686}" type="pres">
      <dgm:prSet presAssocID="{3F016B44-393B-4410-BA6D-6AFFE6E8939D}" presName="desTx" presStyleLbl="revTx" presStyleIdx="1" presStyleCnt="6">
        <dgm:presLayoutVars/>
      </dgm:prSet>
      <dgm:spPr/>
    </dgm:pt>
    <dgm:pt modelId="{5A6C083F-C306-4B55-A4C6-9AA1333F5312}" type="pres">
      <dgm:prSet presAssocID="{99525CBF-494D-4F22-A0CB-702BF70D1D25}" presName="sibTrans" presStyleCnt="0"/>
      <dgm:spPr/>
    </dgm:pt>
    <dgm:pt modelId="{D2AC6D4A-1382-4901-8B90-A0C44B186B60}" type="pres">
      <dgm:prSet presAssocID="{59F5C4EA-AFED-4809-AB24-611900206635}" presName="compNode" presStyleCnt="0"/>
      <dgm:spPr/>
    </dgm:pt>
    <dgm:pt modelId="{1574D40C-EF19-4793-92D0-9FDF61414089}" type="pres">
      <dgm:prSet presAssocID="{59F5C4EA-AFED-4809-AB24-6119002066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BFA9D483-A209-424D-A0E7-2A37CB7709C2}" type="pres">
      <dgm:prSet presAssocID="{59F5C4EA-AFED-4809-AB24-611900206635}" presName="iconSpace" presStyleCnt="0"/>
      <dgm:spPr/>
    </dgm:pt>
    <dgm:pt modelId="{01268905-6721-4F66-9890-30E3AEB95CAB}" type="pres">
      <dgm:prSet presAssocID="{59F5C4EA-AFED-4809-AB24-611900206635}" presName="parTx" presStyleLbl="revTx" presStyleIdx="2" presStyleCnt="6">
        <dgm:presLayoutVars>
          <dgm:chMax val="0"/>
          <dgm:chPref val="0"/>
        </dgm:presLayoutVars>
      </dgm:prSet>
      <dgm:spPr/>
    </dgm:pt>
    <dgm:pt modelId="{22D18C58-80E3-4CA3-9E2A-A6254E74296C}" type="pres">
      <dgm:prSet presAssocID="{59F5C4EA-AFED-4809-AB24-611900206635}" presName="txSpace" presStyleCnt="0"/>
      <dgm:spPr/>
    </dgm:pt>
    <dgm:pt modelId="{36FBD5D4-0AED-4A68-AAED-85A8782B79B6}" type="pres">
      <dgm:prSet presAssocID="{59F5C4EA-AFED-4809-AB24-611900206635}" presName="desTx" presStyleLbl="revTx" presStyleIdx="3" presStyleCnt="6">
        <dgm:presLayoutVars/>
      </dgm:prSet>
      <dgm:spPr/>
    </dgm:pt>
    <dgm:pt modelId="{6ADFD8AF-26D6-4F2E-8F25-669C93AE42C2}" type="pres">
      <dgm:prSet presAssocID="{1F97CBF2-15CD-40DB-B1CE-2A8B5D6EE707}" presName="sibTrans" presStyleCnt="0"/>
      <dgm:spPr/>
    </dgm:pt>
    <dgm:pt modelId="{957DFC9B-86E6-4C4B-B474-C6891C9024E7}" type="pres">
      <dgm:prSet presAssocID="{3E4D8A5B-F84C-4761-A415-E46D859DBE36}" presName="compNode" presStyleCnt="0"/>
      <dgm:spPr/>
    </dgm:pt>
    <dgm:pt modelId="{8E375D47-7781-4134-B1B7-CD77810F507B}" type="pres">
      <dgm:prSet presAssocID="{3E4D8A5B-F84C-4761-A415-E46D859DBE36}" presName="iconRect" presStyleLbl="node1" presStyleIdx="2" presStyleCnt="3"/>
      <dgm:spPr/>
    </dgm:pt>
    <dgm:pt modelId="{498771F0-1865-4540-B43A-4E82E9E6498F}" type="pres">
      <dgm:prSet presAssocID="{3E4D8A5B-F84C-4761-A415-E46D859DBE36}" presName="iconSpace" presStyleCnt="0"/>
      <dgm:spPr/>
    </dgm:pt>
    <dgm:pt modelId="{F438C34E-F6E9-4746-B502-DDDAF23D72BA}" type="pres">
      <dgm:prSet presAssocID="{3E4D8A5B-F84C-4761-A415-E46D859DBE36}" presName="parTx" presStyleLbl="revTx" presStyleIdx="4" presStyleCnt="6">
        <dgm:presLayoutVars>
          <dgm:chMax val="0"/>
          <dgm:chPref val="0"/>
        </dgm:presLayoutVars>
      </dgm:prSet>
      <dgm:spPr/>
    </dgm:pt>
    <dgm:pt modelId="{79AA0098-1385-428A-877A-AF0C707BC1DC}" type="pres">
      <dgm:prSet presAssocID="{3E4D8A5B-F84C-4761-A415-E46D859DBE36}" presName="txSpace" presStyleCnt="0"/>
      <dgm:spPr/>
    </dgm:pt>
    <dgm:pt modelId="{7774E773-7FEC-454C-8E88-75F70A78FE21}" type="pres">
      <dgm:prSet presAssocID="{3E4D8A5B-F84C-4761-A415-E46D859DBE36}" presName="desTx" presStyleLbl="revTx" presStyleIdx="5" presStyleCnt="6">
        <dgm:presLayoutVars/>
      </dgm:prSet>
      <dgm:spPr/>
    </dgm:pt>
  </dgm:ptLst>
  <dgm:cxnLst>
    <dgm:cxn modelId="{2BA7D604-2A1A-4DED-A26F-4E8E69A1C7C5}" srcId="{3F016B44-393B-4410-BA6D-6AFFE6E8939D}" destId="{7FF96D3E-0268-40B9-8133-62444E275D3B}" srcOrd="0" destOrd="0" parTransId="{ADC4DCF7-FA42-4626-8B42-377422BAF30B}" sibTransId="{5E90F78A-65F0-408D-B29E-25CFCF707670}"/>
    <dgm:cxn modelId="{14E5B30B-F5BC-4D11-B127-A91AD36FF146}" type="presOf" srcId="{D8D9009A-FAB1-4AC6-9F0C-3F767675BBD3}" destId="{7774E773-7FEC-454C-8E88-75F70A78FE21}" srcOrd="0" destOrd="1" presId="urn:microsoft.com/office/officeart/2018/2/layout/IconLabelDescriptionList"/>
    <dgm:cxn modelId="{1FB45033-0287-414E-BD92-86428B49F1B9}" srcId="{CC3B2CAF-D401-4876-821A-C6657FD8F708}" destId="{59F5C4EA-AFED-4809-AB24-611900206635}" srcOrd="1" destOrd="0" parTransId="{064A10CC-54C4-4595-957D-19694D2B9126}" sibTransId="{1F97CBF2-15CD-40DB-B1CE-2A8B5D6EE707}"/>
    <dgm:cxn modelId="{229FFA3C-A194-4580-B88F-FB81FC7B984C}" srcId="{59F5C4EA-AFED-4809-AB24-611900206635}" destId="{FFB70C05-1A35-4879-9B26-B996F30D9F7F}" srcOrd="0" destOrd="0" parTransId="{F43C6766-B61E-4E43-BDB4-26721D130873}" sibTransId="{B3A8063E-BB61-4711-868B-CCFFC6E132E9}"/>
    <dgm:cxn modelId="{C917FE43-1644-4088-AF18-F19FC65CD427}" type="presOf" srcId="{7FF96D3E-0268-40B9-8133-62444E275D3B}" destId="{5E6A5C79-2F68-400B-AF9E-FACAC6E4A686}" srcOrd="0" destOrd="0" presId="urn:microsoft.com/office/officeart/2018/2/layout/IconLabelDescriptionList"/>
    <dgm:cxn modelId="{3E639D65-5E07-4D07-811F-3C93D6700011}" type="presOf" srcId="{97615891-3140-4B6B-B3FC-5009A5943A28}" destId="{7774E773-7FEC-454C-8E88-75F70A78FE21}" srcOrd="0" destOrd="0" presId="urn:microsoft.com/office/officeart/2018/2/layout/IconLabelDescriptionList"/>
    <dgm:cxn modelId="{89DAA246-2CF9-4BB9-AC68-533925C9803E}" type="presOf" srcId="{3E4D8A5B-F84C-4761-A415-E46D859DBE36}" destId="{F438C34E-F6E9-4746-B502-DDDAF23D72BA}" srcOrd="0" destOrd="0" presId="urn:microsoft.com/office/officeart/2018/2/layout/IconLabelDescriptionList"/>
    <dgm:cxn modelId="{BA0D146F-BEF7-428D-B4D9-42768AC7F9EE}" type="presOf" srcId="{59F5C4EA-AFED-4809-AB24-611900206635}" destId="{01268905-6721-4F66-9890-30E3AEB95CAB}" srcOrd="0" destOrd="0" presId="urn:microsoft.com/office/officeart/2018/2/layout/IconLabelDescriptionList"/>
    <dgm:cxn modelId="{C2E0CF6F-A50F-408E-AFED-DF6680355948}" type="presOf" srcId="{3F016B44-393B-4410-BA6D-6AFFE6E8939D}" destId="{B044ECDC-90BF-4F5F-B415-B270A66D8E9F}" srcOrd="0" destOrd="0" presId="urn:microsoft.com/office/officeart/2018/2/layout/IconLabelDescriptionList"/>
    <dgm:cxn modelId="{56251B8D-DBF9-41DB-85EA-63722C2808AA}" srcId="{3E4D8A5B-F84C-4761-A415-E46D859DBE36}" destId="{D8D9009A-FAB1-4AC6-9F0C-3F767675BBD3}" srcOrd="1" destOrd="0" parTransId="{EF2436BC-B5A4-4C69-BF7B-40F77DF98DCA}" sibTransId="{906B2120-62A5-4EE0-BD39-BF39CD49CCA7}"/>
    <dgm:cxn modelId="{8E9395A5-84D8-48A5-8B6B-9A2EC27452C4}" type="presOf" srcId="{FFB70C05-1A35-4879-9B26-B996F30D9F7F}" destId="{36FBD5D4-0AED-4A68-AAED-85A8782B79B6}" srcOrd="0" destOrd="0" presId="urn:microsoft.com/office/officeart/2018/2/layout/IconLabelDescriptionList"/>
    <dgm:cxn modelId="{1D065ECE-892A-4C68-AA12-268956B3AABD}" type="presOf" srcId="{CC3B2CAF-D401-4876-821A-C6657FD8F708}" destId="{2686E455-6D30-4AC8-B54B-3C5FF1C1FF5A}" srcOrd="0" destOrd="0" presId="urn:microsoft.com/office/officeart/2018/2/layout/IconLabelDescriptionList"/>
    <dgm:cxn modelId="{6006F7DD-BA92-4694-A5F4-90D759BD3A80}" srcId="{CC3B2CAF-D401-4876-821A-C6657FD8F708}" destId="{3E4D8A5B-F84C-4761-A415-E46D859DBE36}" srcOrd="2" destOrd="0" parTransId="{3E9651A1-5C4E-4D2F-8566-C05754810AB7}" sibTransId="{3370EB0E-95F6-40AF-9DB3-649FC23553F9}"/>
    <dgm:cxn modelId="{D5AFA3E7-3B45-49DA-AFC4-DDE5DE0D9CD4}" srcId="{3E4D8A5B-F84C-4761-A415-E46D859DBE36}" destId="{97615891-3140-4B6B-B3FC-5009A5943A28}" srcOrd="0" destOrd="0" parTransId="{82185F3D-9F7D-429C-AFCA-D6BDC52FD48E}" sibTransId="{518F3FC4-B668-4335-AEEE-5A6508E274BB}"/>
    <dgm:cxn modelId="{10AF90FF-2021-4ABD-9FA1-73D43E9681EF}" srcId="{CC3B2CAF-D401-4876-821A-C6657FD8F708}" destId="{3F016B44-393B-4410-BA6D-6AFFE6E8939D}" srcOrd="0" destOrd="0" parTransId="{165CC049-0419-4FCF-98EB-53CAE422B301}" sibTransId="{99525CBF-494D-4F22-A0CB-702BF70D1D25}"/>
    <dgm:cxn modelId="{EA2789CD-472B-4A45-8B84-8C23B7CF6023}" type="presParOf" srcId="{2686E455-6D30-4AC8-B54B-3C5FF1C1FF5A}" destId="{805312FF-AE1E-48C5-9C37-2CF249F55C57}" srcOrd="0" destOrd="0" presId="urn:microsoft.com/office/officeart/2018/2/layout/IconLabelDescriptionList"/>
    <dgm:cxn modelId="{C7281FA4-7068-4051-BB06-7C6BA66AB42F}" type="presParOf" srcId="{805312FF-AE1E-48C5-9C37-2CF249F55C57}" destId="{A5FC43F6-94A0-45E8-BBBF-9E8A2B74B159}" srcOrd="0" destOrd="0" presId="urn:microsoft.com/office/officeart/2018/2/layout/IconLabelDescriptionList"/>
    <dgm:cxn modelId="{8F0ADB4D-E57F-4E72-A458-9E68A47259FC}" type="presParOf" srcId="{805312FF-AE1E-48C5-9C37-2CF249F55C57}" destId="{9EFCCB0A-82BB-479F-8958-676ECC9E44AA}" srcOrd="1" destOrd="0" presId="urn:microsoft.com/office/officeart/2018/2/layout/IconLabelDescriptionList"/>
    <dgm:cxn modelId="{25995737-EE9C-4C0C-8E43-113813873623}" type="presParOf" srcId="{805312FF-AE1E-48C5-9C37-2CF249F55C57}" destId="{B044ECDC-90BF-4F5F-B415-B270A66D8E9F}" srcOrd="2" destOrd="0" presId="urn:microsoft.com/office/officeart/2018/2/layout/IconLabelDescriptionList"/>
    <dgm:cxn modelId="{C7A0D901-19C1-4FB4-A40B-642D2490F343}" type="presParOf" srcId="{805312FF-AE1E-48C5-9C37-2CF249F55C57}" destId="{543F477F-5579-4671-94C9-396FDDBB3E55}" srcOrd="3" destOrd="0" presId="urn:microsoft.com/office/officeart/2018/2/layout/IconLabelDescriptionList"/>
    <dgm:cxn modelId="{006FDEAB-4861-4EB9-B80C-7A01F4F66389}" type="presParOf" srcId="{805312FF-AE1E-48C5-9C37-2CF249F55C57}" destId="{5E6A5C79-2F68-400B-AF9E-FACAC6E4A686}" srcOrd="4" destOrd="0" presId="urn:microsoft.com/office/officeart/2018/2/layout/IconLabelDescriptionList"/>
    <dgm:cxn modelId="{B03C9C79-D140-4703-88A9-3AC94E21D4D7}" type="presParOf" srcId="{2686E455-6D30-4AC8-B54B-3C5FF1C1FF5A}" destId="{5A6C083F-C306-4B55-A4C6-9AA1333F5312}" srcOrd="1" destOrd="0" presId="urn:microsoft.com/office/officeart/2018/2/layout/IconLabelDescriptionList"/>
    <dgm:cxn modelId="{5877FB50-AECC-445A-8229-B057D44CA292}" type="presParOf" srcId="{2686E455-6D30-4AC8-B54B-3C5FF1C1FF5A}" destId="{D2AC6D4A-1382-4901-8B90-A0C44B186B60}" srcOrd="2" destOrd="0" presId="urn:microsoft.com/office/officeart/2018/2/layout/IconLabelDescriptionList"/>
    <dgm:cxn modelId="{978F4E7A-8A39-4AAA-85C2-3122D34AD604}" type="presParOf" srcId="{D2AC6D4A-1382-4901-8B90-A0C44B186B60}" destId="{1574D40C-EF19-4793-92D0-9FDF61414089}" srcOrd="0" destOrd="0" presId="urn:microsoft.com/office/officeart/2018/2/layout/IconLabelDescriptionList"/>
    <dgm:cxn modelId="{38F9201B-72C5-45E5-B31D-86E9F33D37D6}" type="presParOf" srcId="{D2AC6D4A-1382-4901-8B90-A0C44B186B60}" destId="{BFA9D483-A209-424D-A0E7-2A37CB7709C2}" srcOrd="1" destOrd="0" presId="urn:microsoft.com/office/officeart/2018/2/layout/IconLabelDescriptionList"/>
    <dgm:cxn modelId="{52C93EBA-9299-4ED0-988B-C0D2B23E7B13}" type="presParOf" srcId="{D2AC6D4A-1382-4901-8B90-A0C44B186B60}" destId="{01268905-6721-4F66-9890-30E3AEB95CAB}" srcOrd="2" destOrd="0" presId="urn:microsoft.com/office/officeart/2018/2/layout/IconLabelDescriptionList"/>
    <dgm:cxn modelId="{2FF8CD3F-AA46-43A8-A732-756D49850C20}" type="presParOf" srcId="{D2AC6D4A-1382-4901-8B90-A0C44B186B60}" destId="{22D18C58-80E3-4CA3-9E2A-A6254E74296C}" srcOrd="3" destOrd="0" presId="urn:microsoft.com/office/officeart/2018/2/layout/IconLabelDescriptionList"/>
    <dgm:cxn modelId="{A57BCE22-7D7C-4E0E-A754-C129386CDDB3}" type="presParOf" srcId="{D2AC6D4A-1382-4901-8B90-A0C44B186B60}" destId="{36FBD5D4-0AED-4A68-AAED-85A8782B79B6}" srcOrd="4" destOrd="0" presId="urn:microsoft.com/office/officeart/2018/2/layout/IconLabelDescriptionList"/>
    <dgm:cxn modelId="{5A7F9D64-F913-49CC-ABC3-78581CA768A3}" type="presParOf" srcId="{2686E455-6D30-4AC8-B54B-3C5FF1C1FF5A}" destId="{6ADFD8AF-26D6-4F2E-8F25-669C93AE42C2}" srcOrd="3" destOrd="0" presId="urn:microsoft.com/office/officeart/2018/2/layout/IconLabelDescriptionList"/>
    <dgm:cxn modelId="{8D56C484-A804-4356-AB64-73A7E8FC0158}" type="presParOf" srcId="{2686E455-6D30-4AC8-B54B-3C5FF1C1FF5A}" destId="{957DFC9B-86E6-4C4B-B474-C6891C9024E7}" srcOrd="4" destOrd="0" presId="urn:microsoft.com/office/officeart/2018/2/layout/IconLabelDescriptionList"/>
    <dgm:cxn modelId="{34229E3F-E82A-4C20-847A-8F9ACB23678E}" type="presParOf" srcId="{957DFC9B-86E6-4C4B-B474-C6891C9024E7}" destId="{8E375D47-7781-4134-B1B7-CD77810F507B}" srcOrd="0" destOrd="0" presId="urn:microsoft.com/office/officeart/2018/2/layout/IconLabelDescriptionList"/>
    <dgm:cxn modelId="{84DE6C9C-CFCC-4D54-BDE7-8B2CFD1C4BA2}" type="presParOf" srcId="{957DFC9B-86E6-4C4B-B474-C6891C9024E7}" destId="{498771F0-1865-4540-B43A-4E82E9E6498F}" srcOrd="1" destOrd="0" presId="urn:microsoft.com/office/officeart/2018/2/layout/IconLabelDescriptionList"/>
    <dgm:cxn modelId="{5BE91387-29BB-47D2-B3AF-EC5F1201A97B}" type="presParOf" srcId="{957DFC9B-86E6-4C4B-B474-C6891C9024E7}" destId="{F438C34E-F6E9-4746-B502-DDDAF23D72BA}" srcOrd="2" destOrd="0" presId="urn:microsoft.com/office/officeart/2018/2/layout/IconLabelDescriptionList"/>
    <dgm:cxn modelId="{84D91447-921D-4398-8F36-53595B488B7A}" type="presParOf" srcId="{957DFC9B-86E6-4C4B-B474-C6891C9024E7}" destId="{79AA0098-1385-428A-877A-AF0C707BC1DC}" srcOrd="3" destOrd="0" presId="urn:microsoft.com/office/officeart/2018/2/layout/IconLabelDescriptionList"/>
    <dgm:cxn modelId="{9B835D9C-4DC4-4A95-BB9D-A7C15628F600}" type="presParOf" srcId="{957DFC9B-86E6-4C4B-B474-C6891C9024E7}" destId="{7774E773-7FEC-454C-8E88-75F70A78FE2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C43F6-94A0-45E8-BBBF-9E8A2B74B159}">
      <dsp:nvSpPr>
        <dsp:cNvPr id="0" name=""/>
        <dsp:cNvSpPr/>
      </dsp:nvSpPr>
      <dsp:spPr>
        <a:xfrm>
          <a:off x="1879" y="944068"/>
          <a:ext cx="527132" cy="527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4ECDC-90BF-4F5F-B415-B270A66D8E9F}">
      <dsp:nvSpPr>
        <dsp:cNvPr id="0" name=""/>
        <dsp:cNvSpPr/>
      </dsp:nvSpPr>
      <dsp:spPr>
        <a:xfrm>
          <a:off x="1879" y="1551623"/>
          <a:ext cx="1506093" cy="64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Look at bounding contours of each hemorrhage area</a:t>
          </a:r>
        </a:p>
      </dsp:txBody>
      <dsp:txXfrm>
        <a:off x="1879" y="1551623"/>
        <a:ext cx="1506093" cy="649502"/>
      </dsp:txXfrm>
    </dsp:sp>
    <dsp:sp modelId="{5E6A5C79-2F68-400B-AF9E-FACAC6E4A686}">
      <dsp:nvSpPr>
        <dsp:cNvPr id="0" name=""/>
        <dsp:cNvSpPr/>
      </dsp:nvSpPr>
      <dsp:spPr>
        <a:xfrm>
          <a:off x="1879" y="2238531"/>
          <a:ext cx="1506093" cy="57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Combine areas with multiple, separate hemorrhage areas</a:t>
          </a:r>
        </a:p>
      </dsp:txBody>
      <dsp:txXfrm>
        <a:off x="1879" y="2238531"/>
        <a:ext cx="1506093" cy="575825"/>
      </dsp:txXfrm>
    </dsp:sp>
    <dsp:sp modelId="{1574D40C-EF19-4793-92D0-9FDF61414089}">
      <dsp:nvSpPr>
        <dsp:cNvPr id="0" name=""/>
        <dsp:cNvSpPr/>
      </dsp:nvSpPr>
      <dsp:spPr>
        <a:xfrm>
          <a:off x="1771539" y="944068"/>
          <a:ext cx="527132" cy="527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68905-6721-4F66-9890-30E3AEB95CAB}">
      <dsp:nvSpPr>
        <dsp:cNvPr id="0" name=""/>
        <dsp:cNvSpPr/>
      </dsp:nvSpPr>
      <dsp:spPr>
        <a:xfrm>
          <a:off x="1771539" y="1551623"/>
          <a:ext cx="1506093" cy="64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Create a mask using </a:t>
          </a:r>
          <a:r>
            <a:rPr lang="en-US" sz="1400" kern="1200">
              <a:latin typeface="Tenorite"/>
            </a:rPr>
            <a:t>OpenCV</a:t>
          </a:r>
          <a:r>
            <a:rPr lang="en-US" sz="1400" kern="1200"/>
            <a:t> library</a:t>
          </a:r>
        </a:p>
      </dsp:txBody>
      <dsp:txXfrm>
        <a:off x="1771539" y="1551623"/>
        <a:ext cx="1506093" cy="649502"/>
      </dsp:txXfrm>
    </dsp:sp>
    <dsp:sp modelId="{36FBD5D4-0AED-4A68-AAED-85A8782B79B6}">
      <dsp:nvSpPr>
        <dsp:cNvPr id="0" name=""/>
        <dsp:cNvSpPr/>
      </dsp:nvSpPr>
      <dsp:spPr>
        <a:xfrm>
          <a:off x="1771539" y="2238531"/>
          <a:ext cx="1506093" cy="57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Assign pixel value (0 or 255)</a:t>
          </a:r>
        </a:p>
      </dsp:txBody>
      <dsp:txXfrm>
        <a:off x="1771539" y="2238531"/>
        <a:ext cx="1506093" cy="575825"/>
      </dsp:txXfrm>
    </dsp:sp>
    <dsp:sp modelId="{8E375D47-7781-4134-B1B7-CD77810F507B}">
      <dsp:nvSpPr>
        <dsp:cNvPr id="0" name=""/>
        <dsp:cNvSpPr/>
      </dsp:nvSpPr>
      <dsp:spPr>
        <a:xfrm>
          <a:off x="3541199" y="944068"/>
          <a:ext cx="527132" cy="5271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8C34E-F6E9-4746-B502-DDDAF23D72BA}">
      <dsp:nvSpPr>
        <dsp:cNvPr id="0" name=""/>
        <dsp:cNvSpPr/>
      </dsp:nvSpPr>
      <dsp:spPr>
        <a:xfrm>
          <a:off x="3541199" y="1551623"/>
          <a:ext cx="1506093" cy="64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Tenorite"/>
            </a:rPr>
            <a:t>Removing poor masks</a:t>
          </a:r>
        </a:p>
      </dsp:txBody>
      <dsp:txXfrm>
        <a:off x="3541199" y="1551623"/>
        <a:ext cx="1506093" cy="649502"/>
      </dsp:txXfrm>
    </dsp:sp>
    <dsp:sp modelId="{7774E773-7FEC-454C-8E88-75F70A78FE21}">
      <dsp:nvSpPr>
        <dsp:cNvPr id="0" name=""/>
        <dsp:cNvSpPr/>
      </dsp:nvSpPr>
      <dsp:spPr>
        <a:xfrm>
          <a:off x="3541199" y="2238531"/>
          <a:ext cx="1506093" cy="57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Tenorite"/>
            </a:rPr>
            <a:t>Manual effort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latin typeface="Tenorite"/>
            </a:rPr>
            <a:t>Remove masks with too few hemorrhage pixels</a:t>
          </a:r>
        </a:p>
      </dsp:txBody>
      <dsp:txXfrm>
        <a:off x="3541199" y="2238531"/>
        <a:ext cx="1506093" cy="575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Red Triangles">
            <a:extLst>
              <a:ext uri="{FF2B5EF4-FFF2-40B4-BE49-F238E27FC236}">
                <a16:creationId xmlns:a16="http://schemas.microsoft.com/office/drawing/2014/main" id="{9D46970A-A4DA-F8B3-652F-DBB44E2AC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70" r="-2" b="94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Brain Image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Luc Ravenelle, Ido Tzhori, Isaya Acevedo, Jason Pereira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Regression / LDA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C8BAC7-C8AF-7E68-8896-DECE501DF670}"/>
              </a:ext>
            </a:extLst>
          </p:cNvPr>
          <p:cNvSpPr txBox="1">
            <a:spLocks/>
          </p:cNvSpPr>
          <p:nvPr/>
        </p:nvSpPr>
        <p:spPr>
          <a:xfrm>
            <a:off x="627096" y="3422686"/>
            <a:ext cx="5835375" cy="2567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Multinomial Logistic Regression to classify brain hemorrhages </a:t>
            </a:r>
          </a:p>
          <a:p>
            <a:r>
              <a:rPr lang="en-US" sz="2000">
                <a:solidFill>
                  <a:srgbClr val="000000"/>
                </a:solidFill>
              </a:rPr>
              <a:t>Limited Memory BFGS optimization algorithm</a:t>
            </a:r>
          </a:p>
          <a:p>
            <a:r>
              <a:rPr lang="en-US" sz="2000" err="1">
                <a:solidFill>
                  <a:srgbClr val="000000"/>
                </a:solidFill>
              </a:rPr>
              <a:t>Sklearn</a:t>
            </a:r>
            <a:r>
              <a:rPr lang="en-US" sz="2000">
                <a:solidFill>
                  <a:srgbClr val="000000"/>
                </a:solidFill>
              </a:rPr>
              <a:t> library and </a:t>
            </a:r>
            <a:r>
              <a:rPr lang="en-US" sz="2000" err="1">
                <a:solidFill>
                  <a:srgbClr val="000000"/>
                </a:solidFill>
              </a:rPr>
              <a:t>GridSearchCV</a:t>
            </a:r>
            <a:endParaRPr lang="en-US" sz="2000">
              <a:solidFill>
                <a:srgbClr val="000000"/>
              </a:solidFill>
            </a:endParaRPr>
          </a:p>
          <a:p>
            <a:endParaRPr lang="en-US" sz="16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2A5E302-A5CA-C8EA-D21B-3DBC67F95939}"/>
              </a:ext>
            </a:extLst>
          </p:cNvPr>
          <p:cNvSpPr txBox="1">
            <a:spLocks/>
          </p:cNvSpPr>
          <p:nvPr/>
        </p:nvSpPr>
        <p:spPr>
          <a:xfrm>
            <a:off x="768208" y="1687020"/>
            <a:ext cx="9123263" cy="1430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Images were flattened and loaded into matrices of size 1835 x 262144</a:t>
            </a:r>
          </a:p>
          <a:p>
            <a:r>
              <a:rPr lang="en-US" sz="2000">
                <a:solidFill>
                  <a:srgbClr val="000000"/>
                </a:solidFill>
              </a:rPr>
              <a:t>Class labels for each image</a:t>
            </a:r>
          </a:p>
          <a:p>
            <a:r>
              <a:rPr lang="en-US" sz="2000">
                <a:solidFill>
                  <a:srgbClr val="000000"/>
                </a:solidFill>
              </a:rPr>
              <a:t>Training 85%, Test 15%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E6DC5B7-543D-57BF-3AEB-38B289044853}"/>
              </a:ext>
            </a:extLst>
          </p:cNvPr>
          <p:cNvSpPr txBox="1">
            <a:spLocks/>
          </p:cNvSpPr>
          <p:nvPr/>
        </p:nvSpPr>
        <p:spPr>
          <a:xfrm>
            <a:off x="6793651" y="3422686"/>
            <a:ext cx="5835375" cy="2567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Linear Discriminant Analysis to find a linear boundary to classify brain hemorrhages</a:t>
            </a:r>
            <a:endParaRPr lang="en-US" sz="2000"/>
          </a:p>
          <a:p>
            <a:r>
              <a:rPr lang="en-US" sz="2000" err="1"/>
              <a:t>Sklearn</a:t>
            </a:r>
            <a:r>
              <a:rPr lang="en-US" sz="200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18712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116-0FA0-F623-C178-7DF1B63F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168" y="416642"/>
            <a:ext cx="8421688" cy="1325563"/>
          </a:xfrm>
        </p:spPr>
        <p:txBody>
          <a:bodyPr/>
          <a:lstStyle/>
          <a:p>
            <a:r>
              <a:rPr lang="en-US"/>
              <a:t>Results and Learnings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6ECBAB-6A59-B4C0-11B0-573D4457076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45424" y="5931191"/>
            <a:ext cx="2317707" cy="343061"/>
          </a:xfrm>
        </p:spPr>
        <p:txBody>
          <a:bodyPr/>
          <a:lstStyle/>
          <a:p>
            <a:r>
              <a:rPr lang="en-US"/>
              <a:t>Baseline default params for Logistic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BD240D-F045-14FB-D0F1-FAB05745EE4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790048" y="5931191"/>
            <a:ext cx="3305483" cy="272506"/>
          </a:xfrm>
        </p:spPr>
        <p:txBody>
          <a:bodyPr/>
          <a:lstStyle/>
          <a:p>
            <a:r>
              <a:rPr lang="en-US" err="1"/>
              <a:t>GridsearchCV</a:t>
            </a:r>
            <a:r>
              <a:rPr lang="en-US"/>
              <a:t> 'optimized' for Logistic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97DB4F-C12D-E6E1-4F8C-2327DCF9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8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2345CADE-F5DE-7045-2C7D-2FACD14B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42" y="3250517"/>
            <a:ext cx="3138636" cy="2518756"/>
          </a:xfrm>
          <a:prstGeom prst="rect">
            <a:avLst/>
          </a:prstGeom>
        </p:spPr>
      </p:pic>
      <p:pic>
        <p:nvPicPr>
          <p:cNvPr id="20" name="Picture 5" descr="Chart&#10;&#10;Description automatically generated">
            <a:extLst>
              <a:ext uri="{FF2B5EF4-FFF2-40B4-BE49-F238E27FC236}">
                <a16:creationId xmlns:a16="http://schemas.microsoft.com/office/drawing/2014/main" id="{BF09C941-484E-C310-F1FD-A2CB56E6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79" y="3252481"/>
            <a:ext cx="3138636" cy="2518756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717471-1900-FB70-1F16-3C9F3A69A31F}"/>
              </a:ext>
            </a:extLst>
          </p:cNvPr>
          <p:cNvSpPr txBox="1">
            <a:spLocks/>
          </p:cNvSpPr>
          <p:nvPr/>
        </p:nvSpPr>
        <p:spPr>
          <a:xfrm>
            <a:off x="548386" y="1794284"/>
            <a:ext cx="4801142" cy="1734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Accuracy of Logistic Regression: 31.5%</a:t>
            </a:r>
          </a:p>
          <a:p>
            <a:r>
              <a:rPr lang="en-US" sz="2000">
                <a:ea typeface="+mn-lt"/>
                <a:cs typeface="+mn-lt"/>
              </a:rPr>
              <a:t>F1 score of Logistic Regression: 31.5%</a:t>
            </a:r>
            <a:endParaRPr lang="en-US" sz="2000"/>
          </a:p>
          <a:p>
            <a:r>
              <a:rPr lang="en-US" sz="2000"/>
              <a:t>Accuracy of LDA: </a:t>
            </a:r>
            <a:r>
              <a:rPr lang="en-US" sz="2000">
                <a:ea typeface="+mn-lt"/>
                <a:cs typeface="+mn-lt"/>
              </a:rPr>
              <a:t>33.7% </a:t>
            </a:r>
          </a:p>
          <a:p>
            <a:r>
              <a:rPr lang="en-US" sz="2000"/>
              <a:t>F1 score of LDA: </a:t>
            </a:r>
            <a:r>
              <a:rPr lang="en-US" sz="2000">
                <a:ea typeface="+mn-lt"/>
                <a:cs typeface="+mn-lt"/>
              </a:rPr>
              <a:t>0.35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4" descr="Shape, background pattern, square&#10;&#10;Description automatically generated">
            <a:extLst>
              <a:ext uri="{FF2B5EF4-FFF2-40B4-BE49-F238E27FC236}">
                <a16:creationId xmlns:a16="http://schemas.microsoft.com/office/drawing/2014/main" id="{C31D055E-B3F8-C74C-492A-2D518655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92" y="3249231"/>
            <a:ext cx="3592912" cy="253589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DC0C79-EB9C-5F99-DC9E-3737AA7A37E9}"/>
              </a:ext>
            </a:extLst>
          </p:cNvPr>
          <p:cNvSpPr txBox="1">
            <a:spLocks/>
          </p:cNvSpPr>
          <p:nvPr/>
        </p:nvSpPr>
        <p:spPr>
          <a:xfrm>
            <a:off x="8297220" y="5935577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Baseline default params for LDA</a:t>
            </a:r>
          </a:p>
        </p:txBody>
      </p:sp>
    </p:spTree>
    <p:extLst>
      <p:ext uri="{BB962C8B-B14F-4D97-AF65-F5344CB8AC3E}">
        <p14:creationId xmlns:p14="http://schemas.microsoft.com/office/powerpoint/2010/main" val="2013912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D60F9D-F122-17AA-10BE-C8C5DB2D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Powerful Methods</a:t>
            </a:r>
          </a:p>
        </p:txBody>
      </p:sp>
    </p:spTree>
    <p:extLst>
      <p:ext uri="{BB962C8B-B14F-4D97-AF65-F5344CB8AC3E}">
        <p14:creationId xmlns:p14="http://schemas.microsoft.com/office/powerpoint/2010/main" val="417426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Random Forest / XGBoost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BAC3AE8-49BA-6BF8-33EA-DE7CCD8F7CB5}"/>
              </a:ext>
            </a:extLst>
          </p:cNvPr>
          <p:cNvSpPr txBox="1">
            <a:spLocks/>
          </p:cNvSpPr>
          <p:nvPr/>
        </p:nvSpPr>
        <p:spPr>
          <a:xfrm>
            <a:off x="1433270" y="1792546"/>
            <a:ext cx="9319315" cy="2364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Random forest is a bagging methods that attempts to reduce overfitting by running multiple classifications tree​s. </a:t>
            </a:r>
          </a:p>
          <a:p>
            <a:r>
              <a:rPr lang="en-US" sz="2000" err="1"/>
              <a:t>XGBoost</a:t>
            </a:r>
            <a:r>
              <a:rPr lang="en-US" sz="2000"/>
              <a:t> is a gradient boosting tree algorithm that builds multiple models and each model tries to predict the error left over by the previous one.</a:t>
            </a:r>
          </a:p>
          <a:p>
            <a:r>
              <a:rPr lang="en-US" sz="2000"/>
              <a:t>Random forest was tuned using grid search and </a:t>
            </a:r>
            <a:r>
              <a:rPr lang="en-US" sz="2000" err="1"/>
              <a:t>XGBoost</a:t>
            </a:r>
            <a:r>
              <a:rPr lang="en-US" sz="2000"/>
              <a:t> was tuned using </a:t>
            </a:r>
            <a:r>
              <a:rPr lang="en-US" sz="2000" err="1"/>
              <a:t>hyperopt</a:t>
            </a:r>
            <a:endParaRPr lang="en-US" sz="2000"/>
          </a:p>
          <a:p>
            <a:endParaRPr lang="en-US"/>
          </a:p>
        </p:txBody>
      </p:sp>
      <p:pic>
        <p:nvPicPr>
          <p:cNvPr id="4" name="Picture 7" descr="A picture containing square&#10;&#10;Description automatically generated">
            <a:extLst>
              <a:ext uri="{FF2B5EF4-FFF2-40B4-BE49-F238E27FC236}">
                <a16:creationId xmlns:a16="http://schemas.microsoft.com/office/drawing/2014/main" id="{8636EDD0-1538-6118-3AA3-CB7C731B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" y="3983313"/>
            <a:ext cx="2743200" cy="2199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2322F9-B764-7199-91A7-C5C8A18501A5}"/>
              </a:ext>
            </a:extLst>
          </p:cNvPr>
          <p:cNvSpPr txBox="1"/>
          <p:nvPr/>
        </p:nvSpPr>
        <p:spPr>
          <a:xfrm>
            <a:off x="707081" y="6186959"/>
            <a:ext cx="33981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Random Forest Accuracy: 42.5%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B766E32-3299-AEE7-6C14-11AB83F8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805" y="3983489"/>
            <a:ext cx="2743200" cy="2199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48D9AC-4B22-5E26-6B41-1BC0D59F87C1}"/>
              </a:ext>
            </a:extLst>
          </p:cNvPr>
          <p:cNvSpPr txBox="1"/>
          <p:nvPr/>
        </p:nvSpPr>
        <p:spPr>
          <a:xfrm>
            <a:off x="8129716" y="6288216"/>
            <a:ext cx="24885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XGBoost</a:t>
            </a:r>
            <a:r>
              <a:rPr lang="en-US" sz="1600" dirty="0"/>
              <a:t> Accuracy: 41.8%</a:t>
            </a:r>
          </a:p>
        </p:txBody>
      </p:sp>
    </p:spTree>
    <p:extLst>
      <p:ext uri="{BB962C8B-B14F-4D97-AF65-F5344CB8AC3E}">
        <p14:creationId xmlns:p14="http://schemas.microsoft.com/office/powerpoint/2010/main" val="1245440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SVM / KNN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BAC3AE8-49BA-6BF8-33EA-DE7CCD8F7CB5}"/>
              </a:ext>
            </a:extLst>
          </p:cNvPr>
          <p:cNvSpPr txBox="1">
            <a:spLocks/>
          </p:cNvSpPr>
          <p:nvPr/>
        </p:nvSpPr>
        <p:spPr>
          <a:xfrm>
            <a:off x="1433270" y="1792546"/>
            <a:ext cx="9319315" cy="1807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SVM finds a hyperplane that maximizes the margin between the two classes of data. </a:t>
            </a:r>
          </a:p>
          <a:p>
            <a:r>
              <a:rPr lang="en-US" sz="2000"/>
              <a:t>KNN finds the k nearest neighbors of a new data point and assigns the new data point to the class that is most common among its neighbors.</a:t>
            </a:r>
          </a:p>
          <a:p>
            <a:r>
              <a:rPr lang="en-US" sz="2000"/>
              <a:t>SVM and KNN were tuned using </a:t>
            </a:r>
            <a:r>
              <a:rPr lang="en-US" sz="2000" err="1"/>
              <a:t>gridsearch</a:t>
            </a:r>
            <a:endParaRPr lang="en-US" sz="1800"/>
          </a:p>
          <a:p>
            <a:endParaRPr lang="en-US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B1D923D-BFAE-456F-4F06-D843E0E3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2" y="4066087"/>
            <a:ext cx="3573848" cy="312373"/>
          </a:xfrm>
          <a:prstGeom prst="rect">
            <a:avLst/>
          </a:prstGeom>
        </p:spPr>
      </p:pic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B5DD3F8-EA39-5940-80DB-F1DDD174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15" y="4063929"/>
            <a:ext cx="4878173" cy="316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914C5A-EF81-85DE-BB8F-9DFFCCCBA11C}"/>
              </a:ext>
            </a:extLst>
          </p:cNvPr>
          <p:cNvSpPr txBox="1"/>
          <p:nvPr/>
        </p:nvSpPr>
        <p:spPr>
          <a:xfrm>
            <a:off x="896237" y="3602183"/>
            <a:ext cx="2632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SVM best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76B27-088D-35B4-2FB4-A6672A75D965}"/>
              </a:ext>
            </a:extLst>
          </p:cNvPr>
          <p:cNvSpPr txBox="1"/>
          <p:nvPr/>
        </p:nvSpPr>
        <p:spPr>
          <a:xfrm>
            <a:off x="7389523" y="3600201"/>
            <a:ext cx="2820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KNN best parameters</a:t>
            </a:r>
          </a:p>
        </p:txBody>
      </p:sp>
      <p:pic>
        <p:nvPicPr>
          <p:cNvPr id="8" name="Picture 9" descr="A picture containing text, checker&#10;&#10;Description automatically generated">
            <a:extLst>
              <a:ext uri="{FF2B5EF4-FFF2-40B4-BE49-F238E27FC236}">
                <a16:creationId xmlns:a16="http://schemas.microsoft.com/office/drawing/2014/main" id="{2FB98400-F966-E855-0186-B1E90A4C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7" y="4587768"/>
            <a:ext cx="2743200" cy="2162102"/>
          </a:xfrm>
          <a:prstGeom prst="rect">
            <a:avLst/>
          </a:prstGeom>
        </p:spPr>
      </p:pic>
      <p:pic>
        <p:nvPicPr>
          <p:cNvPr id="10" name="Picture 10" descr="Shape, square&#10;&#10;Description automatically generated">
            <a:extLst>
              <a:ext uri="{FF2B5EF4-FFF2-40B4-BE49-F238E27FC236}">
                <a16:creationId xmlns:a16="http://schemas.microsoft.com/office/drawing/2014/main" id="{9B246034-41D8-79ED-C4AB-D2376C903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36" y="4541585"/>
            <a:ext cx="2743200" cy="21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7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Convolutional Neural Network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9B3BA9-B436-183D-574F-DC970EAD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2" r="5457" b="4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6A2DC3E-A3E4-85E0-7330-7E661FA20EA6}"/>
              </a:ext>
            </a:extLst>
          </p:cNvPr>
          <p:cNvSpPr txBox="1">
            <a:spLocks/>
          </p:cNvSpPr>
          <p:nvPr/>
        </p:nvSpPr>
        <p:spPr>
          <a:xfrm>
            <a:off x="4168590" y="2201958"/>
            <a:ext cx="7185211" cy="3900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CNN processes the data through multiple layers of filters to find patterns and uses those patterns to output classifications</a:t>
            </a:r>
          </a:p>
          <a:p>
            <a:r>
              <a:rPr lang="en-US" sz="2000" dirty="0"/>
              <a:t>Input size (256 x 256 x 3)</a:t>
            </a:r>
          </a:p>
          <a:p>
            <a:r>
              <a:rPr lang="en-US" sz="2000" dirty="0"/>
              <a:t>Pretrained CNN model using VGG16 and ImageNet</a:t>
            </a:r>
          </a:p>
          <a:p>
            <a:r>
              <a:rPr lang="en-US" sz="2000" dirty="0"/>
              <a:t>Used TensorFlow and </a:t>
            </a:r>
            <a:r>
              <a:rPr lang="en-US" sz="2000" dirty="0" err="1"/>
              <a:t>Keras</a:t>
            </a:r>
            <a:endParaRPr lang="en-US" sz="2000"/>
          </a:p>
          <a:p>
            <a:endParaRPr lang="en-US" sz="2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43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/>
              <a:t>Results and Learnings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7C0C6E-A20E-68D8-08D0-C0181A9417C0}"/>
              </a:ext>
            </a:extLst>
          </p:cNvPr>
          <p:cNvSpPr txBox="1">
            <a:spLocks/>
          </p:cNvSpPr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/>
          </a:p>
          <a:p>
            <a:r>
              <a:rPr lang="en-US" sz="1500"/>
              <a:t>Accuracy: 33.23%</a:t>
            </a:r>
          </a:p>
          <a:p>
            <a:r>
              <a:rPr lang="en-US" sz="1500"/>
              <a:t>F1 score: 0.20</a:t>
            </a:r>
          </a:p>
          <a:p>
            <a:r>
              <a:rPr lang="en-US" sz="1500"/>
              <a:t>Accuracy: 61.83%</a:t>
            </a:r>
          </a:p>
          <a:p>
            <a:r>
              <a:rPr lang="en-US" sz="1500"/>
              <a:t>F1 score: 0.22</a:t>
            </a:r>
          </a:p>
          <a:p>
            <a:endParaRPr lang="en-US" sz="1500"/>
          </a:p>
        </p:txBody>
      </p:sp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7824BB2-D82D-B3F6-E121-B881E1989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" t="977" r="-2788" b="39567"/>
          <a:stretch/>
        </p:blipFill>
        <p:spPr>
          <a:xfrm>
            <a:off x="557783" y="3277827"/>
            <a:ext cx="5481509" cy="2387003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0BA13B7-26CC-E6CC-1C93-88717BA5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290771"/>
            <a:ext cx="5523082" cy="236111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45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69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71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73">
            <a:extLst>
              <a:ext uri="{FF2B5EF4-FFF2-40B4-BE49-F238E27FC236}">
                <a16:creationId xmlns:a16="http://schemas.microsoft.com/office/drawing/2014/main" id="{A4DC59FE-95C7-4792-8613-8387631B1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5A6740-C8AC-4AF4-8DED-DF2AE7C5C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287ED7-11F5-4988-9536-ED300C63D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F435B82-54F0-40A8-98AC-308BBE400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3E91545-5C3B-46A8-84FE-3866AC17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E118785-E32F-4098-BA19-715FB4D32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18661B7-47E9-4CFA-9D23-D94826CD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65D60F9D-F122-17AA-10BE-C8C5DB2D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630936"/>
            <a:ext cx="5895058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Image Segmentation</a:t>
            </a:r>
          </a:p>
        </p:txBody>
      </p:sp>
      <p:sp>
        <p:nvSpPr>
          <p:cNvPr id="107" name="Rectangle 81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83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89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91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6" y="5940561"/>
            <a:ext cx="1285875" cy="549007"/>
            <a:chOff x="7029447" y="3514725"/>
            <a:chExt cx="1285875" cy="549007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C680BED2-692A-AA20-6A79-46756078D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41" y="3447101"/>
            <a:ext cx="5895058" cy="26824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Where exactly is the hemorrhage?</a:t>
            </a:r>
          </a:p>
        </p:txBody>
      </p:sp>
      <p:pic>
        <p:nvPicPr>
          <p:cNvPr id="4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011420-9326-CEF9-A8C1-11D115D7B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795973" y="969893"/>
            <a:ext cx="4684777" cy="4684777"/>
          </a:xfrm>
          <a:prstGeom prst="rect">
            <a:avLst/>
          </a:prstGeom>
        </p:spPr>
      </p:pic>
      <p:grpSp>
        <p:nvGrpSpPr>
          <p:cNvPr id="111" name="Group 97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1CEC3-4C59-979F-5B94-9119291C188C}"/>
              </a:ext>
            </a:extLst>
          </p:cNvPr>
          <p:cNvSpPr txBox="1"/>
          <p:nvPr/>
        </p:nvSpPr>
        <p:spPr>
          <a:xfrm>
            <a:off x="6498771" y="180702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2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D5C56-2DAF-8012-AB88-302FF6C6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/>
              <a:t>Importance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9B078A6-D0AE-D6C4-4D92-857D6C372508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/>
            <a:r>
              <a:rPr lang="en-US" sz="2200"/>
              <a:t>Early diagnosis</a:t>
            </a:r>
          </a:p>
          <a:p>
            <a:pPr marL="971550" lvl="1"/>
            <a:r>
              <a:rPr lang="en-US" sz="2200"/>
              <a:t>Vital for patient outcomes</a:t>
            </a:r>
          </a:p>
          <a:p>
            <a:pPr marL="971550" lvl="1"/>
            <a:r>
              <a:rPr lang="en-US" sz="2200"/>
              <a:t>Timely treatment reduces risk of complication</a:t>
            </a:r>
          </a:p>
          <a:p>
            <a:pPr marL="514350"/>
            <a:r>
              <a:rPr lang="en-US" sz="2200"/>
              <a:t>Reducing workload</a:t>
            </a:r>
          </a:p>
          <a:p>
            <a:pPr marL="971550" lvl="1"/>
            <a:r>
              <a:rPr lang="en-US" sz="2200"/>
              <a:t>Labor intensive</a:t>
            </a:r>
          </a:p>
          <a:p>
            <a:pPr marL="514350"/>
            <a:r>
              <a:rPr lang="en-US" sz="2200"/>
              <a:t>Cost effective</a:t>
            </a:r>
          </a:p>
          <a:p>
            <a:pPr marL="514350"/>
            <a:endParaRPr lang="en-US" sz="2200"/>
          </a:p>
          <a:p>
            <a:pPr marL="514350"/>
            <a:endParaRPr lang="en-US" sz="2200"/>
          </a:p>
          <a:p>
            <a:pPr marL="514350"/>
            <a:endParaRPr lang="en-US" sz="2200"/>
          </a:p>
        </p:txBody>
      </p:sp>
      <p:pic>
        <p:nvPicPr>
          <p:cNvPr id="7" name="Picture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E91E1CCE-ACCF-64D3-DC04-054BDDC6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8" b="2"/>
          <a:stretch/>
        </p:blipFill>
        <p:spPr>
          <a:xfrm>
            <a:off x="6092516" y="903121"/>
            <a:ext cx="5128998" cy="511762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B94E7-0A2D-52F2-3238-598192C8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BAFBB-ABC0-FEFC-A25A-BFF636D9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F7DB3-6165-6179-AE03-063F26B93849}"/>
              </a:ext>
            </a:extLst>
          </p:cNvPr>
          <p:cNvSpPr txBox="1"/>
          <p:nvPr/>
        </p:nvSpPr>
        <p:spPr>
          <a:xfrm>
            <a:off x="931333" y="3264370"/>
            <a:ext cx="2897481" cy="2304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3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Pipeline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BBE3E53-DF24-1F71-5D72-44050EA04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" r="-1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0A21BF-9D60-CDFB-D2F2-514FC92C161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>
              <a:buAutoNum type="arabicPeriod"/>
            </a:pPr>
            <a:r>
              <a:rPr lang="en-US" sz="2000"/>
              <a:t>Exploratory Data Analysis</a:t>
            </a:r>
            <a:endParaRPr lang="en-US"/>
          </a:p>
          <a:p>
            <a:pPr marL="742950" indent="-457200">
              <a:buAutoNum type="arabicPeriod"/>
            </a:pPr>
            <a:r>
              <a:rPr lang="en-US" sz="2000"/>
              <a:t>Identifying region of interest</a:t>
            </a:r>
            <a:endParaRPr lang="en-US"/>
          </a:p>
          <a:p>
            <a:pPr marL="742950" indent="-457200">
              <a:buAutoNum type="arabicPeriod"/>
            </a:pPr>
            <a:r>
              <a:rPr lang="en-US" sz="2000"/>
              <a:t>Data cleaning</a:t>
            </a:r>
            <a:endParaRPr lang="en-US"/>
          </a:p>
          <a:p>
            <a:pPr marL="742950" indent="-457200">
              <a:buAutoNum type="arabicPeriod"/>
            </a:pPr>
            <a:r>
              <a:rPr lang="en-US" sz="2000"/>
              <a:t>Training</a:t>
            </a:r>
          </a:p>
          <a:p>
            <a:pPr marL="742950" indent="-457200">
              <a:buAutoNum type="arabicPeriod"/>
            </a:pPr>
            <a:r>
              <a:rPr lang="en-US" sz="2000"/>
              <a:t>Tuning</a:t>
            </a:r>
          </a:p>
          <a:p>
            <a:pPr marL="742950" indent="-457200">
              <a:buAutoNum type="arabicPeriod"/>
            </a:pPr>
            <a:r>
              <a:rPr lang="en-US" sz="2000"/>
              <a:t>Repeat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286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754842"/>
            <a:ext cx="289560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Background</a:t>
            </a:r>
          </a:p>
          <a:p>
            <a:r>
              <a:rPr lang="en-US" sz="1600"/>
              <a:t>Primary goals</a:t>
            </a:r>
          </a:p>
          <a:p>
            <a:r>
              <a:rPr lang="en-US" sz="1600"/>
              <a:t>Data Cleaning</a:t>
            </a:r>
          </a:p>
          <a:p>
            <a:r>
              <a:rPr lang="en-US" sz="1600"/>
              <a:t>Methodologies</a:t>
            </a:r>
          </a:p>
          <a:p>
            <a:r>
              <a:rPr lang="en-US" sz="160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13" y="-231724"/>
            <a:ext cx="990339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/>
              <a:t>Data cleaning - Preprocessing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9088057-5B93-6A51-84BC-BEEF4862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42" y="882326"/>
            <a:ext cx="9557200" cy="3086193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F09FB41-F6DC-7612-6539-F25293DE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46" y="4516118"/>
            <a:ext cx="6114089" cy="152852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9" name="Text Placeholder 2">
            <a:extLst>
              <a:ext uri="{FF2B5EF4-FFF2-40B4-BE49-F238E27FC236}">
                <a16:creationId xmlns:a16="http://schemas.microsoft.com/office/drawing/2014/main" id="{7ECD7528-4424-925C-1B48-6E6FF79E0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958314"/>
              </p:ext>
            </p:extLst>
          </p:nvPr>
        </p:nvGraphicFramePr>
        <p:xfrm>
          <a:off x="265483" y="3203447"/>
          <a:ext cx="5049173" cy="375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663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D8EB49A-9924-B994-ECF7-9B4EA91E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14425"/>
            <a:ext cx="7186613" cy="2270125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44A446E5-FE5D-6FA1-2526-08A915F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40113"/>
            <a:ext cx="7186613" cy="2298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Examples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  <a:defRPr/>
              </a:pPr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8771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and Fitting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40143C-F736-1E99-D3BA-3AF42AF8FA74}"/>
              </a:ext>
            </a:extLst>
          </p:cNvPr>
          <p:cNvSpPr txBox="1">
            <a:spLocks/>
          </p:cNvSpPr>
          <p:nvPr/>
        </p:nvSpPr>
        <p:spPr>
          <a:xfrm>
            <a:off x="5294720" y="105719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/>
            <a:r>
              <a:rPr lang="en-US" sz="1500"/>
              <a:t>Input size (512 x 512 x 3)</a:t>
            </a:r>
          </a:p>
          <a:p>
            <a:pPr marL="971550" lvl="1"/>
            <a:r>
              <a:rPr lang="en-US" sz="1500"/>
              <a:t>Every layer is pixel intensity at every color (RGB)</a:t>
            </a:r>
          </a:p>
          <a:p>
            <a:pPr marL="514350"/>
            <a:r>
              <a:rPr lang="en-US" sz="1500"/>
              <a:t>Sigmoid activation function for output of size (512 x 512 x 1)</a:t>
            </a:r>
          </a:p>
          <a:p>
            <a:pPr marL="971550" lvl="1"/>
            <a:r>
              <a:rPr lang="en-US" sz="1500"/>
              <a:t>Need to set threshold for best results</a:t>
            </a:r>
          </a:p>
          <a:p>
            <a:pPr marL="971550" lvl="1"/>
            <a:r>
              <a:rPr lang="en-US" sz="1500"/>
              <a:t>We want output to either be 0 (background) or 1 (hemorrhage)</a:t>
            </a:r>
          </a:p>
          <a:p>
            <a:pPr marL="514350"/>
            <a:endParaRPr lang="en-US" sz="1500"/>
          </a:p>
          <a:p>
            <a:pPr marL="514350"/>
            <a:endParaRPr lang="en-US" sz="1500"/>
          </a:p>
          <a:p>
            <a:pPr marL="514350"/>
            <a:endParaRPr lang="en-US" sz="15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21AC570-827F-21D1-F912-330A3B997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92210"/>
              </p:ext>
            </p:extLst>
          </p:nvPr>
        </p:nvGraphicFramePr>
        <p:xfrm>
          <a:off x="2477206" y="3491541"/>
          <a:ext cx="7325983" cy="19688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36271">
                  <a:extLst>
                    <a:ext uri="{9D8B030D-6E8A-4147-A177-3AD203B41FA5}">
                      <a16:colId xmlns:a16="http://schemas.microsoft.com/office/drawing/2014/main" val="1624929378"/>
                    </a:ext>
                  </a:extLst>
                </a:gridCol>
                <a:gridCol w="1773287">
                  <a:extLst>
                    <a:ext uri="{9D8B030D-6E8A-4147-A177-3AD203B41FA5}">
                      <a16:colId xmlns:a16="http://schemas.microsoft.com/office/drawing/2014/main" val="3558290370"/>
                    </a:ext>
                  </a:extLst>
                </a:gridCol>
                <a:gridCol w="1889704">
                  <a:extLst>
                    <a:ext uri="{9D8B030D-6E8A-4147-A177-3AD203B41FA5}">
                      <a16:colId xmlns:a16="http://schemas.microsoft.com/office/drawing/2014/main" val="3534813547"/>
                    </a:ext>
                  </a:extLst>
                </a:gridCol>
                <a:gridCol w="1726721">
                  <a:extLst>
                    <a:ext uri="{9D8B030D-6E8A-4147-A177-3AD203B41FA5}">
                      <a16:colId xmlns:a16="http://schemas.microsoft.com/office/drawing/2014/main" val="3719629846"/>
                    </a:ext>
                  </a:extLst>
                </a:gridCol>
              </a:tblGrid>
              <a:tr h="863375">
                <a:tc>
                  <a:txBody>
                    <a:bodyPr/>
                    <a:lstStyle/>
                    <a:p>
                      <a:r>
                        <a:rPr lang="en-US" sz="3300" b="1" cap="none" spc="0" err="1">
                          <a:solidFill>
                            <a:schemeClr val="tx1"/>
                          </a:solidFill>
                        </a:rPr>
                        <a:t>X_train</a:t>
                      </a:r>
                    </a:p>
                  </a:txBody>
                  <a:tcPr marL="130015" marR="185735" marT="37147" marB="278603" anchor="b"/>
                </a:tc>
                <a:tc>
                  <a:txBody>
                    <a:bodyPr/>
                    <a:lstStyle/>
                    <a:p>
                      <a:r>
                        <a:rPr lang="en-US" sz="3300" b="1" cap="none" spc="0" err="1">
                          <a:solidFill>
                            <a:schemeClr val="tx1"/>
                          </a:solidFill>
                        </a:rPr>
                        <a:t>X_test</a:t>
                      </a:r>
                    </a:p>
                  </a:txBody>
                  <a:tcPr marL="130015" marR="185735" marT="37147" marB="278603" anchor="b"/>
                </a:tc>
                <a:tc>
                  <a:txBody>
                    <a:bodyPr/>
                    <a:lstStyle/>
                    <a:p>
                      <a:r>
                        <a:rPr lang="en-US" sz="3300" b="1" cap="none" spc="0" err="1">
                          <a:solidFill>
                            <a:schemeClr val="tx1"/>
                          </a:solidFill>
                        </a:rPr>
                        <a:t>y_train</a:t>
                      </a:r>
                    </a:p>
                  </a:txBody>
                  <a:tcPr marL="130015" marR="185735" marT="37147" marB="278603" anchor="b"/>
                </a:tc>
                <a:tc>
                  <a:txBody>
                    <a:bodyPr/>
                    <a:lstStyle/>
                    <a:p>
                      <a:r>
                        <a:rPr lang="en-US" sz="3300" b="1" cap="none" spc="0" err="1">
                          <a:solidFill>
                            <a:schemeClr val="tx1"/>
                          </a:solidFill>
                        </a:rPr>
                        <a:t>y_test</a:t>
                      </a:r>
                    </a:p>
                  </a:txBody>
                  <a:tcPr marL="130015" marR="185735" marT="37147" marB="278603" anchor="b"/>
                </a:tc>
                <a:extLst>
                  <a:ext uri="{0D108BD9-81ED-4DB2-BD59-A6C34878D82A}">
                    <a16:rowId xmlns:a16="http://schemas.microsoft.com/office/drawing/2014/main" val="2727578711"/>
                  </a:ext>
                </a:extLst>
              </a:tr>
              <a:tr h="1105521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(768, 512, 512, 3)</a:t>
                      </a:r>
                    </a:p>
                  </a:txBody>
                  <a:tcPr marL="130015" marR="185735" marT="37147" marB="278603"/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(86, 512, 512, 3)</a:t>
                      </a:r>
                    </a:p>
                  </a:txBody>
                  <a:tcPr marL="130015" marR="185735" marT="37147" marB="278603"/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(768, 512, 512, 1)</a:t>
                      </a:r>
                    </a:p>
                  </a:txBody>
                  <a:tcPr marL="130015" marR="185735" marT="37147" marB="278603"/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(86, 512, 512, 1)</a:t>
                      </a:r>
                    </a:p>
                  </a:txBody>
                  <a:tcPr marL="130015" marR="185735" marT="37147" marB="278603"/>
                </a:tc>
                <a:extLst>
                  <a:ext uri="{0D108BD9-81ED-4DB2-BD59-A6C34878D82A}">
                    <a16:rowId xmlns:a16="http://schemas.microsoft.com/office/drawing/2014/main" val="1174855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38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189CA-CD83-A8F8-3CF0-277E18C95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Model:</a:t>
            </a:r>
            <a:br>
              <a:rPr lang="en-US" sz="4000"/>
            </a:br>
            <a:r>
              <a:rPr lang="en-US" sz="4000"/>
              <a:t>U-net architecture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75AFF0-A77A-AF14-E762-BFFA564CAEDD}"/>
              </a:ext>
            </a:extLst>
          </p:cNvPr>
          <p:cNvSpPr txBox="1">
            <a:spLocks/>
          </p:cNvSpPr>
          <p:nvPr/>
        </p:nvSpPr>
        <p:spPr>
          <a:xfrm>
            <a:off x="838200" y="2401330"/>
            <a:ext cx="6797405" cy="3719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/>
            <a:r>
              <a:rPr lang="en-US" sz="2000"/>
              <a:t>A type of CNN designed specifically for medical image segmentation</a:t>
            </a:r>
          </a:p>
          <a:p>
            <a:pPr marL="514350"/>
            <a:r>
              <a:rPr lang="en-US" sz="2000"/>
              <a:t>Encoder-decoder structure</a:t>
            </a:r>
          </a:p>
          <a:p>
            <a:pPr marL="971550" lvl="1"/>
            <a:r>
              <a:rPr lang="en-US" sz="2000"/>
              <a:t>Encoder captures context</a:t>
            </a:r>
          </a:p>
          <a:p>
            <a:pPr marL="971550" lvl="1"/>
            <a:r>
              <a:rPr lang="en-US" sz="2000"/>
              <a:t>Decoder focuses on localization of segment</a:t>
            </a:r>
          </a:p>
          <a:p>
            <a:pPr marL="514350"/>
            <a:r>
              <a:rPr lang="en-US" sz="2000"/>
              <a:t>Produces pixel-wise segmentation maps</a:t>
            </a:r>
          </a:p>
          <a:p>
            <a:pPr marL="514350"/>
            <a:r>
              <a:rPr lang="en-US" sz="2000"/>
              <a:t>Requires small dataset when compared to other deep learning models</a:t>
            </a:r>
          </a:p>
          <a:p>
            <a:pPr marL="514350"/>
            <a:endParaRPr lang="en-US" sz="2000"/>
          </a:p>
          <a:p>
            <a:pPr marL="514350"/>
            <a:endParaRPr lang="en-US" sz="20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8EECF65-2595-5300-C946-787E294D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608" y="168168"/>
            <a:ext cx="3473519" cy="3168155"/>
          </a:xfrm>
          <a:prstGeom prst="rect">
            <a:avLst/>
          </a:prstGeom>
        </p:spPr>
      </p:pic>
      <p:pic>
        <p:nvPicPr>
          <p:cNvPr id="6" name="Picture 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0EC2BAF6-BF6B-0B0F-E79A-BF127901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78" y="3302382"/>
            <a:ext cx="4568401" cy="28601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2C4CE-F4E5-BA1F-AD04-99C63773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20373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/>
              <a:t>Metrics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E0C2E6-FFDA-0235-45D1-91ED0202E732}"/>
              </a:ext>
            </a:extLst>
          </p:cNvPr>
          <p:cNvSpPr txBox="1">
            <a:spLocks/>
          </p:cNvSpPr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/>
            <a:r>
              <a:rPr lang="en-US" sz="1300"/>
              <a:t>Accuracy is </a:t>
            </a:r>
            <a:r>
              <a:rPr lang="en-US" sz="1300" b="1"/>
              <a:t>not </a:t>
            </a:r>
            <a:r>
              <a:rPr lang="en-US" sz="1300"/>
              <a:t>the best metric</a:t>
            </a:r>
          </a:p>
          <a:p>
            <a:pPr marL="971550" lvl="1"/>
            <a:r>
              <a:rPr lang="en-US" sz="1300"/>
              <a:t>Achieve 99% &gt; accuracy by just predicting no hemorrhage</a:t>
            </a:r>
          </a:p>
          <a:p>
            <a:pPr marL="514350"/>
            <a:r>
              <a:rPr lang="en-US" sz="1300"/>
              <a:t>Recall (Sensitivity)</a:t>
            </a:r>
          </a:p>
          <a:p>
            <a:pPr marL="971550" lvl="1"/>
            <a:r>
              <a:rPr lang="en-US" sz="1300"/>
              <a:t>What % of hemorrhage did we find</a:t>
            </a:r>
          </a:p>
          <a:p>
            <a:pPr marL="971550" lvl="1"/>
            <a:r>
              <a:rPr lang="en-US" sz="1300"/>
              <a:t>Missing hemorrhage is severe</a:t>
            </a:r>
          </a:p>
          <a:p>
            <a:pPr marL="514350"/>
            <a:r>
              <a:rPr lang="en-US" sz="1300"/>
              <a:t>Precision</a:t>
            </a:r>
          </a:p>
          <a:p>
            <a:pPr marL="971550" lvl="1"/>
            <a:r>
              <a:rPr lang="en-US" sz="1300"/>
              <a:t>What % of our hemorrhage prediction was hemorrhage</a:t>
            </a:r>
          </a:p>
          <a:p>
            <a:pPr marL="514350"/>
            <a:r>
              <a:rPr lang="en-US" sz="1300"/>
              <a:t>F1 score</a:t>
            </a:r>
          </a:p>
          <a:p>
            <a:pPr marL="971550" lvl="1"/>
            <a:r>
              <a:rPr lang="en-US" sz="1300"/>
              <a:t>Harmonic mean of precision and recall</a:t>
            </a:r>
          </a:p>
          <a:p>
            <a:pPr marL="514350"/>
            <a:r>
              <a:rPr lang="en-US" sz="1300"/>
              <a:t>Dice Coefficient (IOU)</a:t>
            </a:r>
          </a:p>
          <a:p>
            <a:pPr marL="971550" lvl="1"/>
            <a:r>
              <a:rPr lang="en-US" sz="1300"/>
              <a:t>Spatial overlap between predicted segment and ground truth</a:t>
            </a:r>
          </a:p>
          <a:p>
            <a:pPr marL="971550" lvl="1"/>
            <a:endParaRPr lang="en-US" sz="1300"/>
          </a:p>
          <a:p>
            <a:pPr marL="971550" lvl="1"/>
            <a:endParaRPr lang="en-US" sz="130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97E6A22-C370-36FA-C5ED-9A2F3DF9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66" y="517600"/>
            <a:ext cx="3516923" cy="274320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E032A5-5A4E-AA8B-3DA9-088479FF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94" y="3429000"/>
            <a:ext cx="3551067" cy="2743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1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61F1497-DCA2-2791-BEA3-8C0710D4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6" y="909277"/>
            <a:ext cx="3797570" cy="835465"/>
          </a:xfrm>
          <a:prstGeom prst="rect">
            <a:avLst/>
          </a:prstGeom>
        </p:spPr>
      </p:pic>
      <p:pic>
        <p:nvPicPr>
          <p:cNvPr id="7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EE6C4A-C253-BD27-E0B0-2B7622CD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84" y="2325233"/>
            <a:ext cx="2250060" cy="2013804"/>
          </a:xfrm>
          <a:prstGeom prst="rect">
            <a:avLst/>
          </a:prstGeom>
        </p:spPr>
      </p:pic>
      <p:pic>
        <p:nvPicPr>
          <p:cNvPr id="8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63529D-64D5-BBF1-F657-30DB1CBE5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49" y="622913"/>
            <a:ext cx="3793472" cy="3508961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18AA0F6-38AC-75B7-B5C6-C90BF5CC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76" y="677796"/>
            <a:ext cx="3797984" cy="3399195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1FB394-CCAD-E3B1-B747-0A570470C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491" y="4525715"/>
            <a:ext cx="2259046" cy="201055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9DFD55-3C28-40EF-9E31-A92D2E4017F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2005858-9A16-23E5-7B8A-53E2C4684ED4}"/>
              </a:ext>
            </a:extLst>
          </p:cNvPr>
          <p:cNvSpPr txBox="1">
            <a:spLocks/>
          </p:cNvSpPr>
          <p:nvPr/>
        </p:nvSpPr>
        <p:spPr>
          <a:xfrm>
            <a:off x="1643096" y="2223242"/>
            <a:ext cx="5111750" cy="1525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9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F52A-CC1B-3301-814B-C76BE7C8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056" y="-121258"/>
            <a:ext cx="3295515" cy="1336371"/>
          </a:xfrm>
        </p:spPr>
        <p:txBody>
          <a:bodyPr/>
          <a:lstStyle/>
          <a:p>
            <a:r>
              <a:rPr lang="en-US"/>
              <a:t>Bonus...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1D054-FFAD-E359-5106-79CFDA04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Screen Recording 2023-04-19 at 4.05.12 PM">
            <a:hlinkClick r:id="" action="ppaction://media"/>
            <a:extLst>
              <a:ext uri="{FF2B5EF4-FFF2-40B4-BE49-F238E27FC236}">
                <a16:creationId xmlns:a16="http://schemas.microsoft.com/office/drawing/2014/main" id="{EC6E1BCA-91CE-6089-86FC-28A9AD248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741" y="932163"/>
            <a:ext cx="11040762" cy="54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6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5096101" cy="1371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GitHub: https://github.com/lrav35/ML_7243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53" y="642729"/>
            <a:ext cx="5111750" cy="1204912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964" y="2261687"/>
            <a:ext cx="6861982" cy="3848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/>
              <a:t>XN Project – Brain CT Image Hemorrhage Classification and Segmentation</a:t>
            </a:r>
          </a:p>
          <a:p>
            <a:pPr marL="285750" indent="-285750">
              <a:buChar char="•"/>
            </a:pPr>
            <a:r>
              <a:rPr lang="en-US" sz="2000">
                <a:ea typeface="+mn-lt"/>
                <a:cs typeface="+mn-lt"/>
              </a:rPr>
              <a:t>These hemorrhages are divided into different types: intraparenchymal, subarachnoid, subdural, epidural, and category for images with multiple sources of bleeding</a:t>
            </a:r>
            <a:endParaRPr lang="en-US" sz="2000"/>
          </a:p>
          <a:p>
            <a:pPr marL="285750" indent="-285750">
              <a:buChar char="•"/>
            </a:pPr>
            <a:r>
              <a:rPr lang="en-US" sz="2000"/>
              <a:t>How can we effectively use models and methods we have learned this semester to correctly identify and label hemorrhages in brain images?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08C92C5-4BBE-E171-E861-A487BB40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963" y="2083968"/>
            <a:ext cx="3505199" cy="35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924" y="1446287"/>
            <a:ext cx="4179570" cy="1715531"/>
          </a:xfrm>
        </p:spPr>
        <p:txBody>
          <a:bodyPr/>
          <a:lstStyle/>
          <a:p>
            <a:r>
              <a:rPr lang="en-US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426982"/>
            <a:ext cx="4179570" cy="1440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Classification</a:t>
            </a:r>
          </a:p>
          <a:p>
            <a:r>
              <a:rPr lang="en-US" sz="200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5066" y="2267281"/>
            <a:ext cx="3471647" cy="1715531"/>
          </a:xfrm>
        </p:spPr>
        <p:txBody>
          <a:bodyPr/>
          <a:lstStyle/>
          <a:p>
            <a:r>
              <a:rPr lang="en-US"/>
              <a:t>Data Processing  and Cleaning</a:t>
            </a:r>
          </a:p>
        </p:txBody>
      </p:sp>
    </p:spTree>
    <p:extLst>
      <p:ext uri="{BB962C8B-B14F-4D97-AF65-F5344CB8AC3E}">
        <p14:creationId xmlns:p14="http://schemas.microsoft.com/office/powerpoint/2010/main" val="184708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/>
              <a:t>What Does the Data Look Like?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8C3091-CBBE-0FF4-B20F-4596FD9F9F7A}"/>
              </a:ext>
            </a:extLst>
          </p:cNvPr>
          <p:cNvSpPr txBox="1">
            <a:spLocks/>
          </p:cNvSpPr>
          <p:nvPr/>
        </p:nvSpPr>
        <p:spPr>
          <a:xfrm>
            <a:off x="733427" y="2194101"/>
            <a:ext cx="3543298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/>
              <a:t>Hundreds of thousands of images to pick from – just under 10 GB of data!</a:t>
            </a:r>
          </a:p>
          <a:p>
            <a:r>
              <a:rPr lang="en-US" sz="1700"/>
              <a:t>Hemorrhage labels files for each type</a:t>
            </a:r>
          </a:p>
          <a:p>
            <a:r>
              <a:rPr lang="en-US" sz="1700"/>
              <a:t>Label files held important information: </a:t>
            </a:r>
          </a:p>
          <a:p>
            <a:pPr lvl="1"/>
            <a:r>
              <a:rPr lang="en-US" sz="1700"/>
              <a:t>Image file name</a:t>
            </a:r>
          </a:p>
          <a:p>
            <a:pPr lvl="1"/>
            <a:r>
              <a:rPr lang="en-US" sz="1700"/>
              <a:t>Labeling state</a:t>
            </a:r>
          </a:p>
          <a:p>
            <a:pPr lvl="1"/>
            <a:r>
              <a:rPr lang="en-US" sz="1700"/>
              <a:t>Correct/majority labels</a:t>
            </a:r>
          </a:p>
          <a:p>
            <a:pPr lvl="1"/>
            <a:r>
              <a:rPr lang="en-US" sz="1700"/>
              <a:t>Difficulty</a:t>
            </a:r>
          </a:p>
          <a:p>
            <a:pPr lvl="1"/>
            <a:r>
              <a:rPr lang="en-US" sz="1700"/>
              <a:t>Comments</a:t>
            </a:r>
          </a:p>
          <a:p>
            <a:pPr lvl="1"/>
            <a:r>
              <a:rPr lang="en-US" sz="1700"/>
              <a:t>etc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888282-C500-C6FA-7E4C-A4AA2F33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692382"/>
            <a:ext cx="2828925" cy="34732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E0CB5C-554B-664F-453E-06F6CF6C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2592002"/>
            <a:ext cx="2828925" cy="167399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4277" y="483112"/>
            <a:ext cx="10515600" cy="1325563"/>
          </a:xfrm>
        </p:spPr>
        <p:txBody>
          <a:bodyPr/>
          <a:lstStyle/>
          <a:p>
            <a:r>
              <a:rPr lang="en-US"/>
              <a:t>Cleaning 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131286D-7A1F-DFD7-03A8-29CA44C06D45}"/>
              </a:ext>
            </a:extLst>
          </p:cNvPr>
          <p:cNvSpPr txBox="1">
            <a:spLocks/>
          </p:cNvSpPr>
          <p:nvPr/>
        </p:nvSpPr>
        <p:spPr>
          <a:xfrm>
            <a:off x="553172" y="1617829"/>
            <a:ext cx="9418278" cy="2592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r>
              <a:rPr lang="en-US" sz="2600" dirty="0">
                <a:latin typeface="Arial"/>
                <a:cs typeface="Arial"/>
              </a:rPr>
              <a:t>Create a master list of images and their attributes (Pandas </a:t>
            </a:r>
            <a:r>
              <a:rPr lang="en-US" sz="2600" dirty="0" err="1">
                <a:latin typeface="Arial"/>
                <a:cs typeface="Arial"/>
              </a:rPr>
              <a:t>Dataframe</a:t>
            </a:r>
            <a:r>
              <a:rPr lang="en-US" sz="2600" dirty="0">
                <a:latin typeface="Arial"/>
                <a:cs typeface="Arial"/>
              </a:rPr>
              <a:t>)</a:t>
            </a:r>
          </a:p>
          <a:p>
            <a:r>
              <a:rPr lang="en-US" dirty="0"/>
              <a:t>Filter out information that we don’t need (Case ID, URL, etc.)</a:t>
            </a:r>
          </a:p>
          <a:p>
            <a:r>
              <a:rPr lang="en-US" dirty="0"/>
              <a:t>Filter to only include images with labels available that were also usable</a:t>
            </a:r>
          </a:p>
          <a:p>
            <a:r>
              <a:rPr lang="en-US" dirty="0"/>
              <a:t>Convert labels to a usable set of (</a:t>
            </a:r>
            <a:r>
              <a:rPr lang="en-US" dirty="0" err="1"/>
              <a:t>x,y</a:t>
            </a:r>
            <a:r>
              <a:rPr lang="en-US" dirty="0"/>
              <a:t>) coordinate values </a:t>
            </a:r>
          </a:p>
          <a:p>
            <a:r>
              <a:rPr lang="en-US" dirty="0"/>
              <a:t>Add a sample of normal images that matches sizes of other hemorrhage class's sizes</a:t>
            </a:r>
          </a:p>
          <a:p>
            <a:r>
              <a:rPr lang="en-US" sz="2900" dirty="0">
                <a:ea typeface="+mn-lt"/>
                <a:cs typeface="+mn-lt"/>
              </a:rPr>
              <a:t>Drop duplicate data</a:t>
            </a:r>
            <a:endParaRPr lang="en-US" sz="2900" dirty="0"/>
          </a:p>
          <a:p>
            <a:r>
              <a:rPr lang="en-US" dirty="0"/>
              <a:t>Further processing to get format necessary for each model</a:t>
            </a:r>
          </a:p>
        </p:txBody>
      </p:sp>
      <p:pic>
        <p:nvPicPr>
          <p:cNvPr id="2" name="Picture 4" descr="Table&#10;&#10;Description automatically generated">
            <a:extLst>
              <a:ext uri="{FF2B5EF4-FFF2-40B4-BE49-F238E27FC236}">
                <a16:creationId xmlns:a16="http://schemas.microsoft.com/office/drawing/2014/main" id="{F258DEE5-4B35-482C-A870-A1D1913E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4" y="4489402"/>
            <a:ext cx="9233308" cy="2138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DE530-99DF-3CEC-C92B-4AAD4CE7D9BA}"/>
              </a:ext>
            </a:extLst>
          </p:cNvPr>
          <p:cNvSpPr txBox="1"/>
          <p:nvPr/>
        </p:nvSpPr>
        <p:spPr>
          <a:xfrm>
            <a:off x="7181394" y="701984"/>
            <a:ext cx="47496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enorite"/>
                <a:ea typeface="Arial"/>
                <a:cs typeface="Arial"/>
              </a:rPr>
              <a:t>How can we transform a massive amount of data into a refined, clean and correct format for our models?​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6601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924" y="1446287"/>
            <a:ext cx="4179570" cy="1715531"/>
          </a:xfrm>
        </p:spPr>
        <p:txBody>
          <a:bodyPr/>
          <a:lstStyle/>
          <a:p>
            <a:r>
              <a:rPr lang="en-US"/>
              <a:t>Methodologies</a:t>
            </a:r>
          </a:p>
        </p:txBody>
      </p:sp>
    </p:spTree>
    <p:extLst>
      <p:ext uri="{BB962C8B-B14F-4D97-AF65-F5344CB8AC3E}">
        <p14:creationId xmlns:p14="http://schemas.microsoft.com/office/powerpoint/2010/main" val="328862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D60F9D-F122-17AA-10BE-C8C5DB2D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Classification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Brain Image Segmentation</vt:lpstr>
      <vt:lpstr>AGENDA</vt:lpstr>
      <vt:lpstr>Background</vt:lpstr>
      <vt:lpstr>PRIMARY GOALS</vt:lpstr>
      <vt:lpstr>Data Processing  and Cleaning</vt:lpstr>
      <vt:lpstr>What Does the Data Look Like?</vt:lpstr>
      <vt:lpstr>Cleaning Process</vt:lpstr>
      <vt:lpstr>Methodologies</vt:lpstr>
      <vt:lpstr>Preliminary Classification Methods</vt:lpstr>
      <vt:lpstr>Regression / LDA</vt:lpstr>
      <vt:lpstr>Results and Learnings</vt:lpstr>
      <vt:lpstr>More Powerful Methods</vt:lpstr>
      <vt:lpstr>Random Forest / XGBoost</vt:lpstr>
      <vt:lpstr>SVM / KNN</vt:lpstr>
      <vt:lpstr>Convolutional Neural Network</vt:lpstr>
      <vt:lpstr>Results and Learnings</vt:lpstr>
      <vt:lpstr>Image Segmentation</vt:lpstr>
      <vt:lpstr>Importance</vt:lpstr>
      <vt:lpstr>Pipeline</vt:lpstr>
      <vt:lpstr>Data cleaning - Preprocessing</vt:lpstr>
      <vt:lpstr>More Examples</vt:lpstr>
      <vt:lpstr>Training and Fitting</vt:lpstr>
      <vt:lpstr>Model: U-net architecture</vt:lpstr>
      <vt:lpstr>Metrics</vt:lpstr>
      <vt:lpstr>Results</vt:lpstr>
      <vt:lpstr>Bonus...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53</cp:revision>
  <dcterms:created xsi:type="dcterms:W3CDTF">2023-04-10T12:22:30Z</dcterms:created>
  <dcterms:modified xsi:type="dcterms:W3CDTF">2023-04-24T02:08:22Z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